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85" r:id="rId4"/>
    <p:sldId id="286" r:id="rId5"/>
    <p:sldId id="287" r:id="rId6"/>
    <p:sldId id="288" r:id="rId7"/>
    <p:sldId id="289" r:id="rId8"/>
    <p:sldId id="290" r:id="rId9"/>
    <p:sldId id="28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5000" b="1" dirty="0" smtClean="0"/>
              <a:t>Зачисление </a:t>
            </a:r>
            <a:br>
              <a:rPr lang="ru-RU" sz="5000" b="1" dirty="0" smtClean="0"/>
            </a:br>
            <a:r>
              <a:rPr lang="ru-RU" sz="5000" b="1" dirty="0" smtClean="0"/>
              <a:t>в 1 класс </a:t>
            </a:r>
            <a:r>
              <a:rPr lang="ru-RU" sz="5000" b="1" smtClean="0"/>
              <a:t/>
            </a:r>
            <a:br>
              <a:rPr lang="ru-RU" sz="5000" b="1" smtClean="0"/>
            </a:br>
            <a:r>
              <a:rPr lang="ru-RU" sz="5000" b="1" smtClean="0"/>
              <a:t>2023-2024 </a:t>
            </a:r>
            <a:r>
              <a:rPr lang="ru-RU" sz="5000" b="1" dirty="0" err="1" smtClean="0"/>
              <a:t>уч.год</a:t>
            </a:r>
            <a:endParaRPr lang="ru-RU" sz="5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4115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/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latin typeface="Times New Roman"/>
                <a:ea typeface="Times New Roman"/>
                <a:cs typeface="Times New Roman"/>
              </a:rPr>
              <a:t>«Быть готовым к школе – не значит уметь читать, писать и считать.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latin typeface="Times New Roman"/>
                <a:ea typeface="Times New Roman"/>
                <a:cs typeface="Times New Roman"/>
              </a:rPr>
              <a:t>Быть готовым к школе –  значит быть готовым всему этому научиться».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r"/>
            <a:r>
              <a:rPr lang="ru-RU" dirty="0">
                <a:latin typeface="Times New Roman"/>
                <a:ea typeface="Times New Roman"/>
              </a:rPr>
              <a:t> </a:t>
            </a:r>
            <a:r>
              <a:rPr lang="ru-RU" i="1" dirty="0" err="1">
                <a:latin typeface="Times New Roman"/>
                <a:ea typeface="Times New Roman"/>
              </a:rPr>
              <a:t>Венгер</a:t>
            </a:r>
            <a:r>
              <a:rPr lang="ru-RU" i="1" dirty="0">
                <a:latin typeface="Times New Roman"/>
                <a:ea typeface="Times New Roman"/>
              </a:rPr>
              <a:t> Л.А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7723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lnSpcReduction="10000"/>
          </a:bodyPr>
          <a:lstStyle/>
          <a:p>
            <a:pPr indent="449580" algn="just">
              <a:spcAft>
                <a:spcPts val="0"/>
              </a:spcAft>
            </a:pPr>
            <a:r>
              <a:rPr lang="ru-RU" sz="2500" dirty="0" smtClean="0">
                <a:latin typeface="Times New Roman"/>
                <a:ea typeface="Times New Roman"/>
              </a:rPr>
              <a:t>Федеральный закон </a:t>
            </a:r>
            <a:r>
              <a:rPr lang="ru-RU" sz="2500" dirty="0">
                <a:latin typeface="Times New Roman"/>
                <a:ea typeface="Times New Roman"/>
              </a:rPr>
              <a:t>от 29.12.2012 №273-ФЗ «Об образовании в Российской Федерации</a:t>
            </a:r>
            <a:r>
              <a:rPr lang="ru-RU" sz="2500" dirty="0" smtClean="0">
                <a:latin typeface="Times New Roman"/>
                <a:ea typeface="Times New Roman"/>
              </a:rPr>
              <a:t>»;</a:t>
            </a:r>
          </a:p>
          <a:p>
            <a:pPr indent="449580">
              <a:spcAft>
                <a:spcPts val="0"/>
              </a:spcAft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2 сентября 2020 г. № 458 "Об утверждении Порядка приема на обучение по образовательным программам начального общего, основного общего и среднего общего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</a:p>
          <a:p>
            <a:pPr indent="449580">
              <a:spcAft>
                <a:spcPts val="0"/>
              </a:spcAft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 сентября 2020 года №458 «Об утверждении Порядка приема на обучение по образовательным программам начального общего, основного общего и среднего общего образования»;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 администрации Дергачевского муниципального района от 23 января 2022 года № 32 «О закреплении муниципальных образовательных организаций за территориями Дергачевского муниципального района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027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5399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Срок подачи заявлений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</a:t>
            </a:r>
            <a:r>
              <a:rPr lang="ru-RU" sz="8000" b="1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четкие сроки, когда необходимо оформить заявление на поступление в школу. Заявители объединены в три категории, для </a:t>
            </a:r>
            <a:r>
              <a:rPr lang="ru-RU" sz="8000" b="1" dirty="0" smtClean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</a:t>
            </a:r>
            <a:r>
              <a:rPr lang="ru-RU" sz="8000" b="1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которых установлены отдельные даты записи в первый класс на </a:t>
            </a:r>
            <a:r>
              <a:rPr lang="ru-RU" sz="8000" b="1" dirty="0" smtClean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ru-RU" sz="8000" b="1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год:</a:t>
            </a:r>
          </a:p>
          <a:p>
            <a:r>
              <a:rPr lang="ru-RU" sz="8000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заявлений о приеме на обучение в первый класс для детей, указанных в пунктах 9, 10 и 12 Порядка, а также проживающих на закрепленной территории, начинается </a:t>
            </a:r>
            <a:r>
              <a:rPr lang="ru-RU" sz="8000" u="sng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8000" u="sng" dirty="0" smtClean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марта </a:t>
            </a:r>
            <a:r>
              <a:rPr lang="ru-RU" sz="8000" u="sng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года и завершается 30 июня текущего года.</a:t>
            </a:r>
          </a:p>
          <a:p>
            <a:r>
              <a:rPr lang="ru-RU" sz="8000" dirty="0" smtClean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sz="8000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общеобразовательной организации издает распорядительный акт о приеме на обучение детей, указанных в абзаце первом настоящего пункта, в течение 3 рабочих дней после завершения приема заявлений о приеме на обучение в первый класс.</a:t>
            </a:r>
          </a:p>
          <a:p>
            <a:r>
              <a:rPr lang="ru-RU" sz="8000" dirty="0" smtClean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8000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не проживающих на закрепленной территории, прием заявлений о приеме на обучение в первый класс начинается </a:t>
            </a:r>
            <a:r>
              <a:rPr lang="ru-RU" sz="8000" u="sng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июля текущего года до момента заполнения свободных мест, но не позднее 5 сентября текущего года</a:t>
            </a:r>
            <a:r>
              <a:rPr lang="ru-RU" sz="8000" dirty="0" smtClean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6400" b="1" dirty="0" smtClean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</a:t>
            </a:r>
            <a:r>
              <a:rPr lang="ru-RU" sz="6400" b="1" dirty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предстоящей приемной компании – возможность подачи заявления в 1-й класс в электронном виде. Для получения электронной услуги, в том числе и для предварительного заполнения электронного заявления, требуется пройти авторизацию с использованием Единой системы идентификации и аутентификации (далее — ЕСИА). Если нет учетной записи в ЕСИА, необходимо пройти регистрацию в ЕСИА. Информация об использовании ЕСИА представлена на сайте Министерства связи и массовых коммуникаций </a:t>
            </a:r>
            <a:r>
              <a:rPr lang="ru-RU" sz="6400" b="1" dirty="0" smtClean="0">
                <a:solidFill>
                  <a:srgbClr val="2319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endParaRPr lang="ru-RU" sz="6400" b="1" dirty="0">
              <a:solidFill>
                <a:srgbClr val="2319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04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92500" lnSpcReduction="20000"/>
          </a:bodyPr>
          <a:lstStyle/>
          <a:p>
            <a:endParaRPr lang="ru-RU" b="1" dirty="0"/>
          </a:p>
          <a:p>
            <a:r>
              <a:rPr lang="ru-RU" dirty="0"/>
              <a:t>В первый класс зачисляются дети в возрасте от 6,5 лет до полных 8 лет. У них не должно быть каких-либо противопоказаний по медицинской части.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родители или законные опекуны принимают решение отдать в 1 класс ребенка, возраст которого выходит за установленные рамки, надо направить заявление руководителю учебного заведения, решение по которому будет принято в индивидуальном порядке. Предварительно заявителям нужно получить разрешение в </a:t>
            </a:r>
            <a:r>
              <a:rPr lang="ru-RU" dirty="0" smtClean="0"/>
              <a:t>управлении образования</a:t>
            </a:r>
          </a:p>
          <a:p>
            <a:r>
              <a:rPr lang="ru-RU" dirty="0" smtClean="0"/>
              <a:t>Законодательством </a:t>
            </a:r>
            <a:r>
              <a:rPr lang="ru-RU" dirty="0"/>
              <a:t>России прохождение вступительных испытаний для детей при оформлении в 1 класс не предусмотрено.</a:t>
            </a:r>
          </a:p>
          <a:p>
            <a:r>
              <a:rPr lang="ru-RU" b="1" dirty="0"/>
              <a:t>Отказ в зачислении от администрации школы возможен по двум причинам:</a:t>
            </a:r>
          </a:p>
          <a:p>
            <a:r>
              <a:rPr lang="ru-RU" dirty="0"/>
              <a:t>1. При отсутствии в классах свободных мест (согласно нормам </a:t>
            </a:r>
            <a:r>
              <a:rPr lang="ru-RU" dirty="0" err="1"/>
              <a:t>СанПин</a:t>
            </a:r>
            <a:r>
              <a:rPr lang="ru-RU" dirty="0"/>
              <a:t> количество детей не должно быть свыше 25 человек).</a:t>
            </a:r>
          </a:p>
          <a:p>
            <a:r>
              <a:rPr lang="ru-RU" dirty="0"/>
              <a:t>2. При </a:t>
            </a:r>
            <a:r>
              <a:rPr lang="ru-RU" dirty="0" err="1"/>
              <a:t>непредоставлении</a:t>
            </a:r>
            <a:r>
              <a:rPr lang="ru-RU" dirty="0"/>
              <a:t> заявителем необходимых документов.</a:t>
            </a:r>
          </a:p>
          <a:p>
            <a:r>
              <a:rPr lang="ru-RU" dirty="0"/>
              <a:t>Если получен отказ по одной из вышеуказанных причин, надо уточнить в управлении образования, в каких близлежащих школах остались свободные места.</a:t>
            </a:r>
          </a:p>
        </p:txBody>
      </p:sp>
    </p:spTree>
    <p:extLst>
      <p:ext uri="{BB962C8B-B14F-4D97-AF65-F5344CB8AC3E}">
        <p14:creationId xmlns:p14="http://schemas.microsoft.com/office/powerpoint/2010/main" xmlns="" val="379972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6119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Необходимые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55000" lnSpcReduction="20000"/>
          </a:bodyPr>
          <a:lstStyle/>
          <a:p>
            <a:endParaRPr lang="ru-RU" sz="4000" b="1" dirty="0"/>
          </a:p>
          <a:p>
            <a:endParaRPr lang="ru-RU" dirty="0"/>
          </a:p>
          <a:p>
            <a:r>
              <a:rPr lang="ru-RU" sz="3400" dirty="0" smtClean="0"/>
              <a:t>После </a:t>
            </a:r>
            <a:r>
              <a:rPr lang="ru-RU" sz="3400" dirty="0"/>
              <a:t>оформления заявления нужно в течение трех рабочих дней предоставить для рассмотрения пакет документов.  </a:t>
            </a:r>
            <a:endParaRPr lang="ru-RU" sz="3400" dirty="0" smtClean="0"/>
          </a:p>
          <a:p>
            <a:r>
              <a:rPr lang="ru-RU" sz="3400" dirty="0" smtClean="0"/>
              <a:t>Необходимо </a:t>
            </a:r>
            <a:r>
              <a:rPr lang="ru-RU" sz="3400" dirty="0"/>
              <a:t>прийти в школу с: </a:t>
            </a:r>
            <a:endParaRPr lang="ru-RU" sz="3400" dirty="0" smtClean="0"/>
          </a:p>
          <a:p>
            <a:r>
              <a:rPr lang="ru-RU" sz="3400" dirty="0" smtClean="0"/>
              <a:t>документом</a:t>
            </a:r>
            <a:r>
              <a:rPr lang="ru-RU" sz="3400" dirty="0"/>
              <a:t>, подтверждающим личность заявителя (паспортом гражданина России, временным удостоверением</a:t>
            </a:r>
            <a:r>
              <a:rPr lang="ru-RU" sz="3400" dirty="0" smtClean="0"/>
              <a:t>);</a:t>
            </a:r>
          </a:p>
          <a:p>
            <a:r>
              <a:rPr lang="ru-RU" sz="3400" dirty="0" smtClean="0"/>
              <a:t> </a:t>
            </a:r>
            <a:r>
              <a:rPr lang="ru-RU" sz="3400" dirty="0"/>
              <a:t>свидетельством о рождении будущего первоклассника (копией и оригиналом); </a:t>
            </a:r>
            <a:endParaRPr lang="ru-RU" sz="3400" dirty="0" smtClean="0"/>
          </a:p>
          <a:p>
            <a:r>
              <a:rPr lang="ru-RU" sz="3400" dirty="0" smtClean="0"/>
              <a:t>СНИЛС</a:t>
            </a:r>
            <a:r>
              <a:rPr lang="ru-RU" sz="3400" dirty="0"/>
              <a:t>(копией и </a:t>
            </a:r>
            <a:r>
              <a:rPr lang="ru-RU" sz="3400" dirty="0" smtClean="0"/>
              <a:t>оригиналом ребенка и родителей ); </a:t>
            </a:r>
            <a:endParaRPr lang="ru-RU" sz="3400" dirty="0"/>
          </a:p>
          <a:p>
            <a:r>
              <a:rPr lang="ru-RU" sz="3400" dirty="0" smtClean="0"/>
              <a:t> </a:t>
            </a:r>
            <a:r>
              <a:rPr lang="ru-RU" sz="3400" dirty="0"/>
              <a:t>страховым медицинским полисом</a:t>
            </a:r>
            <a:r>
              <a:rPr lang="ru-RU" sz="3400" dirty="0" smtClean="0"/>
              <a:t>;</a:t>
            </a:r>
          </a:p>
          <a:p>
            <a:r>
              <a:rPr lang="ru-RU" sz="3400" dirty="0"/>
              <a:t>с</a:t>
            </a:r>
            <a:r>
              <a:rPr lang="ru-RU" sz="3400" dirty="0" smtClean="0"/>
              <a:t>правкой о регистрации по месту жительства(копия и оригинал);</a:t>
            </a:r>
          </a:p>
          <a:p>
            <a:r>
              <a:rPr lang="ru-RU" sz="3400" dirty="0"/>
              <a:t>с</a:t>
            </a:r>
            <a:r>
              <a:rPr lang="ru-RU" sz="3400" dirty="0" smtClean="0"/>
              <a:t>правкой о составе семьи;</a:t>
            </a:r>
          </a:p>
          <a:p>
            <a:r>
              <a:rPr lang="ru-RU" sz="3400" dirty="0" smtClean="0"/>
              <a:t> </a:t>
            </a:r>
            <a:r>
              <a:rPr lang="ru-RU" sz="3400" dirty="0"/>
              <a:t>заключением </a:t>
            </a:r>
            <a:r>
              <a:rPr lang="ru-RU" sz="3400" dirty="0" smtClean="0"/>
              <a:t>комиссии</a:t>
            </a:r>
            <a:r>
              <a:rPr lang="ru-RU" sz="3400" dirty="0"/>
              <a:t>, подтверждающим возможность обучения по школьной программе до достижения 6,5 лет либо после полных 8 лет (при необходимости). медицинской картой </a:t>
            </a:r>
            <a:r>
              <a:rPr lang="ru-RU" sz="3400" dirty="0" smtClean="0"/>
              <a:t>(в августе, после прохождения медицинского осмотра;</a:t>
            </a:r>
          </a:p>
          <a:p>
            <a:r>
              <a:rPr lang="ru-RU" sz="3400" dirty="0"/>
              <a:t>с</a:t>
            </a:r>
            <a:r>
              <a:rPr lang="ru-RU" sz="3400" dirty="0" smtClean="0"/>
              <a:t>правкой о льготной категории семьи 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xmlns="" val="262245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Если </a:t>
            </a:r>
            <a:r>
              <a:rPr lang="ru-RU" dirty="0"/>
              <a:t>документы не будут предоставлены в обозначенные сроки, по заявке будет отказ. </a:t>
            </a:r>
            <a:endParaRPr lang="ru-RU" dirty="0" smtClean="0"/>
          </a:p>
          <a:p>
            <a:r>
              <a:rPr lang="ru-RU" dirty="0" smtClean="0"/>
              <a:t>Отправка </a:t>
            </a:r>
            <a:r>
              <a:rPr lang="ru-RU" dirty="0"/>
              <a:t>заявления не означает автоматического поступления в 1 класс: необходим приказ директора школы. </a:t>
            </a:r>
            <a:endParaRPr lang="ru-RU" dirty="0" smtClean="0"/>
          </a:p>
          <a:p>
            <a:r>
              <a:rPr lang="ru-RU" dirty="0" smtClean="0"/>
              <a:t>Решение </a:t>
            </a:r>
            <a:r>
              <a:rPr lang="ru-RU" dirty="0"/>
              <a:t>принимается школьным руководством в течение 4-5 рабочих дней после обращения заявителя с оригиналами документов. </a:t>
            </a:r>
            <a:endParaRPr lang="ru-RU" dirty="0" smtClean="0"/>
          </a:p>
          <a:p>
            <a:r>
              <a:rPr lang="ru-RU" dirty="0" smtClean="0"/>
              <a:t>Основным </a:t>
            </a:r>
            <a:r>
              <a:rPr lang="ru-RU" dirty="0"/>
              <a:t>критерием при рассмотрении каждой заявки будет все-таки территориальный фактор (место проживания будущего первоклассника</a:t>
            </a:r>
          </a:p>
        </p:txBody>
      </p:sp>
    </p:spTree>
    <p:extLst>
      <p:ext uri="{BB962C8B-B14F-4D97-AF65-F5344CB8AC3E}">
        <p14:creationId xmlns:p14="http://schemas.microsoft.com/office/powerpoint/2010/main" xmlns="" val="8951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626968" cy="6119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Полезные советы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 представителям) будущего первоклассника еще до открытия записи в школу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полезно узнать о видах школьных учреждений в стране, утвержденных последним законом РФ «Об образовании»;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уточнить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учебных заведений, территориально закрепленных за районом проживания;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разобраться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предусмотрено ли для семьи право первоочередного поступления;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сходить на дни открытых дверей в школах;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посетить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школьные мероприятия, информация о которых публикуется на сайте учебного заведения либо в группах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соцсетей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оценить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и уровень развития будущего первоклассника, чтобы продумать возможные варианты обучения;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определиться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необходимостью дополнительной подготовки (подготовительных курсов, развивающих занятий и др.);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пройти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регистрацию на портале государственных услуг и ознакомиться с его принципами работы.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помогут заблаговременно определиться со школой, где будущему первокласснику будет комфортно учиться, и избавить себя от дополнительных хлопот в то время, когда будет открыта подача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заявлений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полезно знать, что законом предусмотрена семейная форма обучения. И тогда все вышеуказанное для вас не имеет особого значения. Достаточно просто прикрепиться к любой (на усмотрение родителей первоклассника) школе в том городе, где живет семья, и определиться с планом прохождения промежуточной аттестации.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36026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2018-01-26_15-08-3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59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27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438</TotalTime>
  <Words>817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Главная</vt:lpstr>
      <vt:lpstr>Зачисление  в 1 класс  2023-2024 уч.год</vt:lpstr>
      <vt:lpstr>Слайд 2</vt:lpstr>
      <vt:lpstr> </vt:lpstr>
      <vt:lpstr>Срок подачи заявлений</vt:lpstr>
      <vt:lpstr>Слайд 5</vt:lpstr>
      <vt:lpstr>Необходимые документы</vt:lpstr>
      <vt:lpstr>Слайд 7</vt:lpstr>
      <vt:lpstr>Полезные советы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HP</cp:lastModifiedBy>
  <cp:revision>31</cp:revision>
  <dcterms:created xsi:type="dcterms:W3CDTF">2018-01-24T09:58:39Z</dcterms:created>
  <dcterms:modified xsi:type="dcterms:W3CDTF">2023-02-25T12:44:43Z</dcterms:modified>
</cp:coreProperties>
</file>